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441" r:id="rId5"/>
    <p:sldId id="540" r:id="rId6"/>
    <p:sldId id="442" r:id="rId7"/>
    <p:sldId id="343" r:id="rId8"/>
    <p:sldId id="443" r:id="rId9"/>
    <p:sldId id="444" r:id="rId10"/>
    <p:sldId id="445" r:id="rId11"/>
    <p:sldId id="380" r:id="rId12"/>
    <p:sldId id="547" r:id="rId13"/>
    <p:sldId id="548" r:id="rId14"/>
    <p:sldId id="549" r:id="rId15"/>
    <p:sldId id="546" r:id="rId16"/>
    <p:sldId id="545" r:id="rId17"/>
    <p:sldId id="551" r:id="rId18"/>
    <p:sldId id="552" r:id="rId19"/>
    <p:sldId id="550" r:id="rId20"/>
    <p:sldId id="542" r:id="rId21"/>
    <p:sldId id="348" r:id="rId2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3366"/>
    <a:srgbClr val="0000FF"/>
    <a:srgbClr val="FFB757"/>
    <a:srgbClr val="FFC475"/>
    <a:srgbClr val="FFB44F"/>
    <a:srgbClr val="FFC679"/>
    <a:srgbClr val="FFCD8B"/>
    <a:srgbClr val="FFC981"/>
    <a:srgbClr val="FFD9A7"/>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865" autoAdjust="0"/>
  </p:normalViewPr>
  <p:slideViewPr>
    <p:cSldViewPr snapToGrid="0">
      <p:cViewPr varScale="1">
        <p:scale>
          <a:sx n="135" d="100"/>
          <a:sy n="135" d="100"/>
        </p:scale>
        <p:origin x="924" y="126"/>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svg>
</file>

<file path=ppt/media/image15.jpeg>
</file>

<file path=ppt/media/image16.png>
</file>

<file path=ppt/media/image17.png>
</file>

<file path=ppt/media/image18.png>
</file>

<file path=ppt/media/image19.jpeg>
</file>

<file path=ppt/media/image2.jpg>
</file>

<file path=ppt/media/image20.png>
</file>

<file path=ppt/media/image21.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0059321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089285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37309539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15</a:t>
            </a:fld>
            <a:endParaRPr lang="en-US" sz="1200" b="0" strike="noStrike" spc="-1">
              <a:latin typeface="Times New Roman"/>
            </a:endParaRPr>
          </a:p>
        </p:txBody>
      </p:sp>
    </p:spTree>
    <p:extLst>
      <p:ext uri="{BB962C8B-B14F-4D97-AF65-F5344CB8AC3E}">
        <p14:creationId xmlns:p14="http://schemas.microsoft.com/office/powerpoint/2010/main" val="7320449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16</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18</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4/18/2024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Face Emotion and Age Detection</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2197" y="1902"/>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42823" y="277812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bg1">
                    <a:lumMod val="95000"/>
                  </a:schemeClr>
                </a:solidFill>
              </a:rPr>
              <a:t>E-COMMERCE ANALYSIS</a:t>
            </a:r>
          </a:p>
        </p:txBody>
      </p:sp>
      <p:sp>
        <p:nvSpPr>
          <p:cNvPr id="27" name="TextBox 26">
            <a:extLst>
              <a:ext uri="{FF2B5EF4-FFF2-40B4-BE49-F238E27FC236}">
                <a16:creationId xmlns:a16="http://schemas.microsoft.com/office/drawing/2014/main" id="{243F787A-C1B9-4A5B-C50F-502754DD3886}"/>
              </a:ext>
            </a:extLst>
          </p:cNvPr>
          <p:cNvSpPr txBox="1"/>
          <p:nvPr/>
        </p:nvSpPr>
        <p:spPr>
          <a:xfrm>
            <a:off x="1281240" y="4231479"/>
            <a:ext cx="6314463" cy="651460"/>
          </a:xfrm>
          <a:prstGeom prst="rect">
            <a:avLst/>
          </a:prstGeom>
          <a:noFill/>
        </p:spPr>
        <p:txBody>
          <a:bodyPr wrap="square">
            <a:spAutoFit/>
          </a:bodyPr>
          <a:lstStyle/>
          <a:p>
            <a:pPr marR="0" lvl="0" rtl="0">
              <a:lnSpc>
                <a:spcPct val="100000"/>
              </a:lnSpc>
              <a:spcBef>
                <a:spcPts val="0"/>
              </a:spcBef>
              <a:spcAft>
                <a:spcPts val="200"/>
              </a:spcAft>
            </a:pPr>
            <a:r>
              <a:rPr lang="en-US" sz="1100" dirty="0">
                <a:solidFill>
                  <a:schemeClr val="bg1"/>
                </a:solidFill>
              </a:rPr>
              <a:t>Name: Subhashini E G</a:t>
            </a: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 aut513321105702</a:t>
            </a:r>
          </a:p>
          <a:p>
            <a:pPr marR="0" lvl="0" rtl="0">
              <a:lnSpc>
                <a:spcPct val="100000"/>
              </a:lnSpc>
              <a:spcBef>
                <a:spcPts val="0"/>
              </a:spcBef>
              <a:spcAft>
                <a:spcPts val="200"/>
              </a:spcAft>
            </a:pPr>
            <a:r>
              <a:rPr lang="en-US" sz="1100" dirty="0">
                <a:solidFill>
                  <a:schemeClr val="bg1"/>
                </a:solidFill>
              </a:rPr>
              <a:t>College Name: University College of Engineering - </a:t>
            </a:r>
            <a:r>
              <a:rPr lang="en-US" sz="1100" dirty="0" err="1">
                <a:solidFill>
                  <a:schemeClr val="bg1"/>
                </a:solidFill>
              </a:rPr>
              <a:t>Arni</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1500"/>
            <a:ext cx="4448791" cy="430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b="1" dirty="0"/>
              <a:t>Dataset Description:</a:t>
            </a:r>
          </a:p>
        </p:txBody>
      </p:sp>
      <p:sp>
        <p:nvSpPr>
          <p:cNvPr id="4" name="Rectangle: Rounded Corners 3">
            <a:extLst>
              <a:ext uri="{FF2B5EF4-FFF2-40B4-BE49-F238E27FC236}">
                <a16:creationId xmlns:a16="http://schemas.microsoft.com/office/drawing/2014/main" id="{300BA6DF-808E-6C3A-3E47-844A347ED7EA}"/>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pic>
        <p:nvPicPr>
          <p:cNvPr id="1026" name="Picture 2">
            <a:extLst>
              <a:ext uri="{FF2B5EF4-FFF2-40B4-BE49-F238E27FC236}">
                <a16:creationId xmlns:a16="http://schemas.microsoft.com/office/drawing/2014/main" id="{C1C2243E-0A22-586E-237C-B65DE92977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9889" y="571500"/>
            <a:ext cx="6189662" cy="4377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3681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4" name="Google Shape;62;g5fab984687_2_0">
            <a:extLst>
              <a:ext uri="{FF2B5EF4-FFF2-40B4-BE49-F238E27FC236}">
                <a16:creationId xmlns:a16="http://schemas.microsoft.com/office/drawing/2014/main" id="{97E93E0C-382C-278E-FE30-EED6A2473058}"/>
              </a:ext>
            </a:extLst>
          </p:cNvPr>
          <p:cNvSpPr txBox="1">
            <a:spLocks/>
          </p:cNvSpPr>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fontAlgn="base">
              <a:spcAft>
                <a:spcPts val="800"/>
              </a:spcAft>
              <a:buClr>
                <a:srgbClr val="213163"/>
              </a:buClr>
            </a:pPr>
            <a:r>
              <a:rPr lang="en-US" b="1" dirty="0"/>
              <a:t>Model Training and validation:</a:t>
            </a:r>
          </a:p>
        </p:txBody>
      </p:sp>
      <p:sp>
        <p:nvSpPr>
          <p:cNvPr id="5" name="Google Shape;62;g5fab984687_2_0">
            <a:extLst>
              <a:ext uri="{FF2B5EF4-FFF2-40B4-BE49-F238E27FC236}">
                <a16:creationId xmlns:a16="http://schemas.microsoft.com/office/drawing/2014/main" id="{994180EB-2034-7734-FFDC-5944E4172C60}"/>
              </a:ext>
            </a:extLst>
          </p:cNvPr>
          <p:cNvSpPr txBox="1">
            <a:spLocks/>
          </p:cNvSpPr>
          <p:nvPr/>
        </p:nvSpPr>
        <p:spPr>
          <a:xfrm>
            <a:off x="132397" y="1349553"/>
            <a:ext cx="7557752" cy="3159809"/>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dirty="0">
                <a:latin typeface="+mn-lt"/>
              </a:rPr>
              <a:t>Train the selected model on the training data and optimize </a:t>
            </a:r>
            <a:r>
              <a:rPr lang="en-US" dirty="0" err="1">
                <a:latin typeface="+mn-lt"/>
              </a:rPr>
              <a:t>hyperparameters</a:t>
            </a:r>
            <a:r>
              <a:rPr lang="en-US" dirty="0">
                <a:latin typeface="+mn-lt"/>
              </a:rPr>
              <a:t>.</a:t>
            </a:r>
          </a:p>
          <a:p>
            <a:pPr marL="173736" indent="-173736">
              <a:spcAft>
                <a:spcPts val="800"/>
              </a:spcAft>
              <a:buClr>
                <a:srgbClr val="213163"/>
              </a:buClr>
              <a:buFont typeface="Arial" panose="020B0604020202020204" pitchFamily="34" charset="0"/>
              <a:buChar char="•"/>
            </a:pPr>
            <a:r>
              <a:rPr lang="en-US" dirty="0">
                <a:latin typeface="+mn-lt"/>
              </a:rPr>
              <a:t>Validate model performance using cross-validation and other techniques.</a:t>
            </a:r>
          </a:p>
          <a:p>
            <a:pPr>
              <a:spcAft>
                <a:spcPts val="800"/>
              </a:spcAft>
              <a:buClr>
                <a:srgbClr val="213163"/>
              </a:buClr>
            </a:pPr>
            <a:r>
              <a:rPr lang="en-US" b="1" dirty="0"/>
              <a:t>Model Evaluation:</a:t>
            </a:r>
          </a:p>
          <a:p>
            <a:pPr marL="285750" indent="-285750">
              <a:spcAft>
                <a:spcPts val="800"/>
              </a:spcAft>
              <a:buClr>
                <a:srgbClr val="213163"/>
              </a:buClr>
              <a:buFont typeface="Arial" pitchFamily="34" charset="0"/>
              <a:buChar char="•"/>
            </a:pPr>
            <a:r>
              <a:rPr lang="en-US" dirty="0">
                <a:latin typeface="+mn-lt"/>
              </a:rPr>
              <a:t>Evaluate model performance using appropriate metrics(e.g., accuracy, precision, recall, RMSE).</a:t>
            </a:r>
          </a:p>
          <a:p>
            <a:pPr marL="285750" indent="-285750">
              <a:spcAft>
                <a:spcPts val="800"/>
              </a:spcAft>
              <a:buClr>
                <a:srgbClr val="213163"/>
              </a:buClr>
              <a:buFont typeface="Arial" pitchFamily="34" charset="0"/>
              <a:buChar char="•"/>
            </a:pPr>
            <a:r>
              <a:rPr lang="en-US" dirty="0">
                <a:latin typeface="+mn-lt"/>
              </a:rPr>
              <a:t>Compare model results to select the best-performing model.</a:t>
            </a:r>
          </a:p>
          <a:p>
            <a:pPr fontAlgn="base">
              <a:spcAft>
                <a:spcPts val="800"/>
              </a:spcAft>
              <a:buClr>
                <a:srgbClr val="213163"/>
              </a:buClr>
            </a:pPr>
            <a:r>
              <a:rPr lang="en-US" b="1" dirty="0"/>
              <a:t>Model Deployment and Prediction:</a:t>
            </a:r>
          </a:p>
          <a:p>
            <a:pPr marL="285750" indent="-285750" fontAlgn="base">
              <a:spcAft>
                <a:spcPts val="800"/>
              </a:spcAft>
              <a:buClr>
                <a:srgbClr val="213163"/>
              </a:buClr>
              <a:buFont typeface="Arial" pitchFamily="34" charset="0"/>
              <a:buChar char="•"/>
            </a:pPr>
            <a:r>
              <a:rPr lang="en-US" dirty="0">
                <a:latin typeface="+mn-lt"/>
              </a:rPr>
              <a:t>Deploy the trained model for real-time predictions and make the model available as a service.</a:t>
            </a:r>
          </a:p>
          <a:p>
            <a:pPr marL="285750" indent="-285750" fontAlgn="base">
              <a:spcAft>
                <a:spcPts val="800"/>
              </a:spcAft>
              <a:buClr>
                <a:srgbClr val="213163"/>
              </a:buClr>
              <a:buFont typeface="Arial" pitchFamily="34" charset="0"/>
              <a:buChar char="•"/>
            </a:pPr>
            <a:r>
              <a:rPr lang="en-US" dirty="0">
                <a:latin typeface="+mn-lt"/>
              </a:rPr>
              <a:t>Use the model to predict outcomes based on new input data.</a:t>
            </a:r>
          </a:p>
        </p:txBody>
      </p:sp>
      <p:sp>
        <p:nvSpPr>
          <p:cNvPr id="3" name="Rectangle: Rounded Corners 2">
            <a:extLst>
              <a:ext uri="{FF2B5EF4-FFF2-40B4-BE49-F238E27FC236}">
                <a16:creationId xmlns:a16="http://schemas.microsoft.com/office/drawing/2014/main" id="{D3D057BE-FF59-B57D-C2C9-4D3667CF13FA}"/>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490534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5" name="Google Shape;62;g5fab984687_2_0">
            <a:extLst>
              <a:ext uri="{FF2B5EF4-FFF2-40B4-BE49-F238E27FC236}">
                <a16:creationId xmlns:a16="http://schemas.microsoft.com/office/drawing/2014/main" id="{8B6D3B9E-06BD-BF72-4418-CD55FF7CA638}"/>
              </a:ext>
            </a:extLst>
          </p:cNvPr>
          <p:cNvSpPr txBox="1">
            <a:spLocks/>
          </p:cNvSpPr>
          <p:nvPr/>
        </p:nvSpPr>
        <p:spPr>
          <a:xfrm>
            <a:off x="198405" y="1259618"/>
            <a:ext cx="8108833" cy="243140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spcAft>
                <a:spcPts val="800"/>
              </a:spcAft>
              <a:buClr>
                <a:srgbClr val="213163"/>
              </a:buClr>
              <a:buFont typeface="Arial" pitchFamily="34" charset="0"/>
              <a:buChar char="•"/>
            </a:pPr>
            <a:r>
              <a:rPr lang="en-US" b="1" dirty="0"/>
              <a:t>Regression problems: </a:t>
            </a:r>
            <a:r>
              <a:rPr lang="en-US" dirty="0">
                <a:latin typeface="+mn-lt"/>
              </a:rPr>
              <a:t>Algorithms such as linear regression, random forest </a:t>
            </a:r>
            <a:r>
              <a:rPr lang="en-US" dirty="0" err="1">
                <a:latin typeface="+mn-lt"/>
              </a:rPr>
              <a:t>regressor</a:t>
            </a:r>
            <a:r>
              <a:rPr lang="en-US" dirty="0">
                <a:latin typeface="+mn-lt"/>
              </a:rPr>
              <a:t> , and gradient boosting machines (GBM) are suitable for predicting continuous outcomes like sales forecast.</a:t>
            </a:r>
          </a:p>
          <a:p>
            <a:pPr marL="285750" indent="-285750">
              <a:spcAft>
                <a:spcPts val="800"/>
              </a:spcAft>
              <a:buClr>
                <a:srgbClr val="213163"/>
              </a:buClr>
              <a:buFont typeface="Arial" pitchFamily="34" charset="0"/>
              <a:buChar char="•"/>
            </a:pPr>
            <a:r>
              <a:rPr lang="en-US" b="1" dirty="0"/>
              <a:t>Classifications problems: </a:t>
            </a:r>
            <a:r>
              <a:rPr lang="en-US" dirty="0">
                <a:latin typeface="+mn-lt"/>
              </a:rPr>
              <a:t>Logistic regression, decision trees, random forest classifier, support vector machines(SVM), and neural networks are effective for binary and multi-class classification tasks.</a:t>
            </a:r>
          </a:p>
          <a:p>
            <a:pPr marL="285750" indent="-285750">
              <a:spcAft>
                <a:spcPts val="800"/>
              </a:spcAft>
              <a:buClr>
                <a:srgbClr val="213163"/>
              </a:buClr>
              <a:buFont typeface="Arial" pitchFamily="34" charset="0"/>
              <a:buChar char="•"/>
            </a:pPr>
            <a:r>
              <a:rPr lang="en-US" b="1" dirty="0"/>
              <a:t>Recommendation Systems: </a:t>
            </a:r>
            <a:r>
              <a:rPr lang="en-US" dirty="0">
                <a:latin typeface="+mn-lt"/>
              </a:rPr>
              <a:t>Algorithms such as </a:t>
            </a:r>
            <a:r>
              <a:rPr lang="en-US" dirty="0" err="1">
                <a:latin typeface="+mn-lt"/>
              </a:rPr>
              <a:t>collabrative</a:t>
            </a:r>
            <a:r>
              <a:rPr lang="en-US" dirty="0">
                <a:latin typeface="+mn-lt"/>
              </a:rPr>
              <a:t> filtering, content-based filtering, and matrix factorization help provide personalized product recommendations based on user-item interactions and preferences.</a:t>
            </a:r>
          </a:p>
        </p:txBody>
      </p:sp>
      <p:sp>
        <p:nvSpPr>
          <p:cNvPr id="3" name="Rectangle: Rounded Corners 2">
            <a:extLst>
              <a:ext uri="{FF2B5EF4-FFF2-40B4-BE49-F238E27FC236}">
                <a16:creationId xmlns:a16="http://schemas.microsoft.com/office/drawing/2014/main" id="{CA4F8051-E5B2-948F-E13C-AB2F6628721F}"/>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28507820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3" name="Rectangle: Rounded Corners 2">
            <a:extLst>
              <a:ext uri="{FF2B5EF4-FFF2-40B4-BE49-F238E27FC236}">
                <a16:creationId xmlns:a16="http://schemas.microsoft.com/office/drawing/2014/main" id="{D720FFF0-E755-A3C1-7019-B698C185913E}"/>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pic>
        <p:nvPicPr>
          <p:cNvPr id="6" name="Picture 5">
            <a:extLst>
              <a:ext uri="{FF2B5EF4-FFF2-40B4-BE49-F238E27FC236}">
                <a16:creationId xmlns:a16="http://schemas.microsoft.com/office/drawing/2014/main" id="{918259D2-5001-C104-A418-DD442A4BF7E4}"/>
              </a:ext>
            </a:extLst>
          </p:cNvPr>
          <p:cNvPicPr>
            <a:picLocks noChangeAspect="1"/>
          </p:cNvPicPr>
          <p:nvPr/>
        </p:nvPicPr>
        <p:blipFill>
          <a:blip r:embed="rId3"/>
          <a:stretch>
            <a:fillRect/>
          </a:stretch>
        </p:blipFill>
        <p:spPr>
          <a:xfrm>
            <a:off x="1177037" y="1578390"/>
            <a:ext cx="6785084" cy="2100474"/>
          </a:xfrm>
          <a:prstGeom prst="rect">
            <a:avLst/>
          </a:prstGeom>
        </p:spPr>
      </p:pic>
    </p:spTree>
    <p:extLst>
      <p:ext uri="{BB962C8B-B14F-4D97-AF65-F5344CB8AC3E}">
        <p14:creationId xmlns:p14="http://schemas.microsoft.com/office/powerpoint/2010/main" val="20080259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30545" y="1070342"/>
            <a:ext cx="4386264" cy="3293179"/>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dirty="0"/>
              <a:t>The scope of the project can be defined in terms of the extent of data analysis, potential use cases, and avenues for further exploration and application. The project cover the following areas:</a:t>
            </a:r>
          </a:p>
          <a:p>
            <a:pPr>
              <a:spcAft>
                <a:spcPts val="800"/>
              </a:spcAft>
              <a:buClr>
                <a:srgbClr val="213163"/>
              </a:buClr>
            </a:pPr>
            <a:r>
              <a:rPr lang="en-US" b="1" dirty="0"/>
              <a:t>Data Coverage: </a:t>
            </a:r>
            <a:r>
              <a:rPr lang="en-US" dirty="0"/>
              <a:t>The project focuses on sales data from an e-commerce dataset for the year 2019. The analysis includes order data, such as order ID, quantity ordered, price each, order date, purchase address, product details, and more.</a:t>
            </a:r>
          </a:p>
          <a:p>
            <a:pPr>
              <a:spcAft>
                <a:spcPts val="800"/>
              </a:spcAft>
              <a:buClr>
                <a:srgbClr val="213163"/>
              </a:buClr>
            </a:pPr>
            <a:r>
              <a:rPr lang="en-US" b="1" dirty="0"/>
              <a:t>Time Frame: </a:t>
            </a:r>
            <a:r>
              <a:rPr lang="en-US" dirty="0"/>
              <a:t>The analysis is limited to the year 2019, but the methods and techniques can be applied to data from other years for longitudinal analysis.</a:t>
            </a:r>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Rounded Corners 4">
            <a:extLst>
              <a:ext uri="{FF2B5EF4-FFF2-40B4-BE49-F238E27FC236}">
                <a16:creationId xmlns:a16="http://schemas.microsoft.com/office/drawing/2014/main" id="{D50F82B8-027F-FE81-F820-12804D709DA9}"/>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27761585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Video of the Project</a:t>
            </a:r>
          </a:p>
        </p:txBody>
      </p:sp>
      <p:sp>
        <p:nvSpPr>
          <p:cNvPr id="3" name="Rectangle: Rounded Corners 2">
            <a:extLst>
              <a:ext uri="{FF2B5EF4-FFF2-40B4-BE49-F238E27FC236}">
                <a16:creationId xmlns:a16="http://schemas.microsoft.com/office/drawing/2014/main" id="{ED16DA83-8B77-1F53-8180-D418650E5779}"/>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pic>
        <p:nvPicPr>
          <p:cNvPr id="5" name="Picture 4">
            <a:extLst>
              <a:ext uri="{FF2B5EF4-FFF2-40B4-BE49-F238E27FC236}">
                <a16:creationId xmlns:a16="http://schemas.microsoft.com/office/drawing/2014/main" id="{D453B038-58DC-4FDB-DC41-C6440DD17229}"/>
              </a:ext>
            </a:extLst>
          </p:cNvPr>
          <p:cNvPicPr>
            <a:picLocks noChangeAspect="1"/>
          </p:cNvPicPr>
          <p:nvPr/>
        </p:nvPicPr>
        <p:blipFill>
          <a:blip r:embed="rId3"/>
          <a:stretch>
            <a:fillRect/>
          </a:stretch>
        </p:blipFill>
        <p:spPr>
          <a:xfrm>
            <a:off x="1375161" y="1130568"/>
            <a:ext cx="6393676" cy="3439930"/>
          </a:xfrm>
          <a:prstGeom prst="rect">
            <a:avLst/>
          </a:prstGeom>
        </p:spPr>
      </p:pic>
    </p:spTree>
    <p:extLst>
      <p:ext uri="{BB962C8B-B14F-4D97-AF65-F5344CB8AC3E}">
        <p14:creationId xmlns:p14="http://schemas.microsoft.com/office/powerpoint/2010/main" val="9436576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483906"/>
            <a:ext cx="4291372" cy="222622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dirty="0"/>
              <a:t>In conclusion, the e-commerce sales data analysis project using cloud computing leverages advanced data processing and machine learning techniques to provide valuable insights and enable data-driven decision-making. The project involves analysis sales data, conducting exploratory data analysis(EDA), and using machine learning models for sales forecasting, product recommendations, and customer  behavior  prediction</a:t>
            </a:r>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Rounded Corners 3">
            <a:extLst>
              <a:ext uri="{FF2B5EF4-FFF2-40B4-BE49-F238E27FC236}">
                <a16:creationId xmlns:a16="http://schemas.microsoft.com/office/drawing/2014/main" id="{75639F87-2419-2090-ED90-F87CA912E101}"/>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17797082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
        <p:nvSpPr>
          <p:cNvPr id="2" name="Rectangle: Rounded Corners 1">
            <a:extLst>
              <a:ext uri="{FF2B5EF4-FFF2-40B4-BE49-F238E27FC236}">
                <a16:creationId xmlns:a16="http://schemas.microsoft.com/office/drawing/2014/main" id="{7F635C57-5806-7CE6-3885-F602AC7B5195}"/>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14809511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
        <p:nvSpPr>
          <p:cNvPr id="2" name="Rectangle: Rounded Corners 1">
            <a:extLst>
              <a:ext uri="{FF2B5EF4-FFF2-40B4-BE49-F238E27FC236}">
                <a16:creationId xmlns:a16="http://schemas.microsoft.com/office/drawing/2014/main" id="{E240457B-EFE9-7178-7EB3-4AC56794391F}"/>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
        <p:nvSpPr>
          <p:cNvPr id="2" name="Rectangle: Rounded Corners 1">
            <a:extLst>
              <a:ext uri="{FF2B5EF4-FFF2-40B4-BE49-F238E27FC236}">
                <a16:creationId xmlns:a16="http://schemas.microsoft.com/office/drawing/2014/main" id="{736D6896-22E4-C9ED-686A-6FC00CB6206B}"/>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3046958"/>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Model Development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
        <p:nvSpPr>
          <p:cNvPr id="2" name="Rectangle: Rounded Corners 1">
            <a:extLst>
              <a:ext uri="{FF2B5EF4-FFF2-40B4-BE49-F238E27FC236}">
                <a16:creationId xmlns:a16="http://schemas.microsoft.com/office/drawing/2014/main" id="{8846C410-215E-75CA-ACBE-817720E8660E}"/>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85706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3539430"/>
          </a:xfrm>
          <a:prstGeom prst="rect">
            <a:avLst/>
          </a:prstGeom>
          <a:noFill/>
        </p:spPr>
        <p:txBody>
          <a:bodyPr wrap="square" lIns="91440" tIns="45720" rIns="91440" bIns="45720" anchor="t">
            <a:spAutoFit/>
          </a:bodyPr>
          <a:lstStyle/>
          <a:p>
            <a:pPr algn="just" rtl="0" fontAlgn="base">
              <a:spcAft>
                <a:spcPts val="800"/>
              </a:spcAft>
              <a:buClr>
                <a:srgbClr val="213163"/>
              </a:buClr>
            </a:pPr>
            <a:r>
              <a:rPr lang="en-US" b="0" i="0" dirty="0">
                <a:solidFill>
                  <a:srgbClr val="000000"/>
                </a:solidFill>
                <a:effectLst/>
              </a:rPr>
              <a:t>The Project Provides an analysis of sales data from an e-commerce dataset to understand key sales trends and patterns for the year 2019. The data consists of various attributes such as order ID, quantity ordered, price, order date, purchase address, product, and others. The analysis includes data preprocessing and cleaning to ensure accurate and relevant insights. The analysis utilizes visualizations such as bar charts and line graphs to present data in an accessible manner. This helps to identify trends and patterns that can guide decision-making for sales strategies, marketing campaigns, and inventory management. </a:t>
            </a:r>
            <a:r>
              <a:rPr lang="en-US" dirty="0"/>
              <a:t>Overall, the project offers valuable insights into the e-commerce sales data for 2019 and provides potential opportunities for business improvement.</a:t>
            </a:r>
            <a:endParaRPr lang="en-US" b="0" i="0" dirty="0">
              <a:solidFill>
                <a:srgbClr val="000000"/>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
        <p:nvSpPr>
          <p:cNvPr id="4" name="Rectangle: Rounded Corners 3">
            <a:extLst>
              <a:ext uri="{FF2B5EF4-FFF2-40B4-BE49-F238E27FC236}">
                <a16:creationId xmlns:a16="http://schemas.microsoft.com/office/drawing/2014/main" id="{C6A89C87-EE36-354F-CC70-ADF71C04A1FC}"/>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4228984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1384995"/>
          </a:xfrm>
          <a:prstGeom prst="rect">
            <a:avLst/>
          </a:prstGeom>
          <a:noFill/>
        </p:spPr>
        <p:txBody>
          <a:bodyPr wrap="square" lIns="91440" tIns="45720" rIns="91440" bIns="45720" anchor="t">
            <a:spAutoFit/>
          </a:bodyPr>
          <a:lstStyle/>
          <a:p>
            <a:pPr marL="285750" indent="-285750" algn="just">
              <a:buFont typeface="Arial" panose="020B0604020202020204" pitchFamily="34" charset="0"/>
              <a:buChar char="•"/>
            </a:pPr>
            <a:r>
              <a:rPr lang="en-US" b="0" i="0" dirty="0">
                <a:solidFill>
                  <a:srgbClr val="212121"/>
                </a:solidFill>
                <a:effectLst/>
                <a:highlight>
                  <a:srgbClr val="FFFFFF"/>
                </a:highlight>
                <a:latin typeface="Times New Roman" panose="02020603050405020304" pitchFamily="18" charset="0"/>
                <a:cs typeface="Times New Roman" panose="02020603050405020304" pitchFamily="18" charset="0"/>
              </a:rPr>
              <a:t>Conduct an exploratory data analysis to gain insights into sales performance, sales trends</a:t>
            </a:r>
          </a:p>
          <a:p>
            <a:pPr marL="285750" indent="-285750" algn="just">
              <a:buFont typeface="Arial" panose="020B0604020202020204" pitchFamily="34" charset="0"/>
              <a:buChar char="•"/>
            </a:pPr>
            <a:endParaRPr lang="en-US" b="0" i="0" dirty="0">
              <a:solidFill>
                <a:srgbClr val="212121"/>
              </a:solidFill>
              <a:effectLst/>
              <a:highlight>
                <a:srgbClr val="FFFFFF"/>
              </a:highlight>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b="0" i="0" dirty="0">
                <a:solidFill>
                  <a:srgbClr val="212121"/>
                </a:solidFill>
                <a:effectLst/>
                <a:highlight>
                  <a:srgbClr val="FFFFFF"/>
                </a:highlight>
                <a:latin typeface="Times New Roman" panose="02020603050405020304" pitchFamily="18" charset="0"/>
                <a:cs typeface="Times New Roman" panose="02020603050405020304" pitchFamily="18" charset="0"/>
              </a:rPr>
              <a:t>Customer purchasing patterns across different cities, products, and time periods.</a:t>
            </a:r>
            <a:br>
              <a:rPr lang="en-US" dirty="0"/>
            </a:br>
            <a:endParaRPr lang="en-US" dirty="0"/>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
        <p:nvSpPr>
          <p:cNvPr id="2" name="Rectangle: Rounded Corners 1">
            <a:extLst>
              <a:ext uri="{FF2B5EF4-FFF2-40B4-BE49-F238E27FC236}">
                <a16:creationId xmlns:a16="http://schemas.microsoft.com/office/drawing/2014/main" id="{74178E87-2EAA-0088-FD4E-6CC6A9C864E4}"/>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63371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523220"/>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1" i="0" dirty="0">
                <a:solidFill>
                  <a:srgbClr val="000000"/>
                </a:solidFill>
                <a:effectLst/>
              </a:rPr>
              <a:t>Aim: </a:t>
            </a:r>
            <a:r>
              <a:rPr lang="en-US" i="0" dirty="0">
                <a:solidFill>
                  <a:srgbClr val="000000"/>
                </a:solidFill>
                <a:effectLst/>
              </a:rPr>
              <a:t>The primary objective of this Final Seminar is to present the outcomes and advancements made in the project “E-Commerce Analysis”.</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 name="Graphic 1" descr="Presentation with checklist with solid fill">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515" t="10396" r="9870" b="8883"/>
          <a:stretch/>
        </p:blipFill>
        <p:spPr>
          <a:xfrm>
            <a:off x="3094566" y="1881248"/>
            <a:ext cx="2954867" cy="2887133"/>
          </a:xfrm>
          <a:prstGeom prst="rect">
            <a:avLst/>
          </a:prstGeom>
        </p:spPr>
      </p:pic>
      <p:sp>
        <p:nvSpPr>
          <p:cNvPr id="4" name="Rectangle: Rounded Corners 3">
            <a:extLst>
              <a:ext uri="{FF2B5EF4-FFF2-40B4-BE49-F238E27FC236}">
                <a16:creationId xmlns:a16="http://schemas.microsoft.com/office/drawing/2014/main" id="{A8C9C2B1-6DC4-AFA6-1C3F-96635163266B}"/>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650925" cy="3600986"/>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1" dirty="0"/>
              <a:t>1. Data Acquisition and ingestion :</a:t>
            </a:r>
          </a:p>
          <a:p>
            <a:pPr marL="285750" indent="-285750" algn="l" rtl="0" fontAlgn="base">
              <a:spcAft>
                <a:spcPts val="800"/>
              </a:spcAft>
              <a:buClr>
                <a:srgbClr val="213163"/>
              </a:buClr>
              <a:buFont typeface="Arial" pitchFamily="34" charset="0"/>
              <a:buChar char="•"/>
            </a:pPr>
            <a:r>
              <a:rPr lang="en-US" dirty="0"/>
              <a:t>Gather  data from diverse sources such as online store transactions, sales records , and other relevant datasets.</a:t>
            </a:r>
          </a:p>
          <a:p>
            <a:pPr marL="285750" indent="-285750" algn="l" rtl="0" fontAlgn="base">
              <a:spcAft>
                <a:spcPts val="800"/>
              </a:spcAft>
              <a:buClr>
                <a:srgbClr val="213163"/>
              </a:buClr>
              <a:buFont typeface="Arial" pitchFamily="34" charset="0"/>
              <a:buChar char="•"/>
            </a:pPr>
            <a:r>
              <a:rPr lang="en-US" dirty="0"/>
              <a:t>Automate the data ingestion process using cloud-based data pipelines.</a:t>
            </a:r>
          </a:p>
          <a:p>
            <a:pPr fontAlgn="base">
              <a:spcAft>
                <a:spcPts val="800"/>
              </a:spcAft>
              <a:buClr>
                <a:srgbClr val="213163"/>
              </a:buClr>
            </a:pPr>
            <a:r>
              <a:rPr lang="en-US" b="1" dirty="0"/>
              <a:t>2. Data Cleaning and Processing:</a:t>
            </a:r>
          </a:p>
          <a:p>
            <a:pPr marL="285750" indent="-285750" algn="l" rtl="0" fontAlgn="base">
              <a:spcAft>
                <a:spcPts val="800"/>
              </a:spcAft>
              <a:buClr>
                <a:srgbClr val="213163"/>
              </a:buClr>
              <a:buFont typeface="Arial" pitchFamily="34" charset="0"/>
              <a:buChar char="•"/>
            </a:pPr>
            <a:r>
              <a:rPr lang="en-US" dirty="0"/>
              <a:t>Clean and preprocess the raw data by handling missing values, correcting data types, and </a:t>
            </a:r>
            <a:r>
              <a:rPr lang="en-US" dirty="0" err="1"/>
              <a:t>removind</a:t>
            </a:r>
            <a:r>
              <a:rPr lang="en-US" dirty="0"/>
              <a:t> duplicates.</a:t>
            </a:r>
          </a:p>
          <a:p>
            <a:pPr marL="285750" indent="-285750" algn="l" rtl="0" fontAlgn="base">
              <a:spcAft>
                <a:spcPts val="800"/>
              </a:spcAft>
              <a:buClr>
                <a:srgbClr val="213163"/>
              </a:buClr>
              <a:buFont typeface="Arial" pitchFamily="34" charset="0"/>
              <a:buChar char="•"/>
            </a:pPr>
            <a:r>
              <a:rPr lang="en-US" dirty="0"/>
              <a:t>Transform data into a suitable format for analysis and model training.</a:t>
            </a:r>
          </a:p>
          <a:p>
            <a:pPr fontAlgn="base">
              <a:spcAft>
                <a:spcPts val="800"/>
              </a:spcAft>
              <a:buClr>
                <a:srgbClr val="213163"/>
              </a:buClr>
            </a:pPr>
            <a:r>
              <a:rPr lang="en-US" b="1" dirty="0"/>
              <a:t>3. Exploratory Data Analysis(EDA):</a:t>
            </a:r>
          </a:p>
          <a:p>
            <a:pPr marL="285750" indent="-285750" algn="l" rtl="0" fontAlgn="base">
              <a:spcAft>
                <a:spcPts val="800"/>
              </a:spcAft>
              <a:buClr>
                <a:srgbClr val="213163"/>
              </a:buClr>
              <a:buFont typeface="Arial" pitchFamily="34" charset="0"/>
              <a:buChar char="•"/>
            </a:pPr>
            <a:r>
              <a:rPr lang="en-US" dirty="0"/>
              <a:t>Perform exploratory data analysis to identify trends, patterns, and insights within the data.</a:t>
            </a:r>
          </a:p>
          <a:p>
            <a:pPr marL="285750" indent="-285750" algn="l" rtl="0" fontAlgn="base">
              <a:spcAft>
                <a:spcPts val="800"/>
              </a:spcAft>
              <a:buClr>
                <a:srgbClr val="213163"/>
              </a:buClr>
              <a:buFont typeface="Arial" pitchFamily="34" charset="0"/>
              <a:buChar char="•"/>
            </a:pPr>
            <a:r>
              <a:rPr lang="en-US" dirty="0"/>
              <a:t>Create visualizations such as charts and graphs to communicate findings to stakeholders. </a:t>
            </a:r>
            <a:r>
              <a:rPr lang="en-US" dirty="0">
                <a:effectLst>
                  <a:outerShdw blurRad="50800" dist="38100" dir="2700000" algn="tl" rotWithShape="0">
                    <a:prstClr val="black">
                      <a:alpha val="40000"/>
                    </a:prstClr>
                  </a:outerShdw>
                </a:effectLst>
              </a:rPr>
              <a:t>  </a:t>
            </a:r>
            <a:endParaRPr lang="en-US" i="0" dirty="0">
              <a:solidFill>
                <a:srgbClr val="000000"/>
              </a:solidFill>
              <a:effectLst>
                <a:outerShdw blurRad="50800" dist="38100" dir="2700000" algn="tl" rotWithShape="0">
                  <a:prstClr val="black">
                    <a:alpha val="40000"/>
                  </a:prstClr>
                </a:outerShdw>
              </a:effectLst>
            </a:endParaRPr>
          </a:p>
          <a:p>
            <a:pPr algn="l" rtl="0" fontAlgn="base">
              <a:spcAft>
                <a:spcPts val="800"/>
              </a:spcAft>
              <a:buClr>
                <a:srgbClr val="213163"/>
              </a:buClr>
            </a:pPr>
            <a:r>
              <a:rPr lang="en-US" dirty="0">
                <a:effectLst>
                  <a:outerShdw blurRad="50800" dist="38100" dir="2700000" algn="tl" rotWithShape="0">
                    <a:prstClr val="black">
                      <a:alpha val="40000"/>
                    </a:prstClr>
                  </a:outerShdw>
                </a:effectLst>
              </a:rPr>
              <a:t>   </a:t>
            </a:r>
            <a:endParaRPr lang="en-US" i="0" dirty="0">
              <a:solidFill>
                <a:srgbClr val="000000"/>
              </a:solidFill>
              <a:effectLst>
                <a:outerShdw blurRad="50800" dist="38100" dir="2700000" algn="tl" rotWithShape="0">
                  <a:prstClr val="black">
                    <a:alpha val="40000"/>
                  </a:prstClr>
                </a:outerShdw>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
        <p:nvSpPr>
          <p:cNvPr id="2" name="Rectangle: Rounded Corners 1">
            <a:extLst>
              <a:ext uri="{FF2B5EF4-FFF2-40B4-BE49-F238E27FC236}">
                <a16:creationId xmlns:a16="http://schemas.microsoft.com/office/drawing/2014/main" id="{C711AFE3-C748-8F00-01FB-B0FACD532BF7}"/>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3174710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2852033"/>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buFont typeface="Arial" panose="020B0604020202020204" pitchFamily="34" charset="0"/>
              <a:buChar char="•"/>
            </a:pPr>
            <a:r>
              <a:rPr lang="en-US" b="0" i="0" dirty="0">
                <a:solidFill>
                  <a:srgbClr val="212121"/>
                </a:solidFill>
                <a:effectLst/>
                <a:highlight>
                  <a:srgbClr val="FFFFFF"/>
                </a:highlight>
                <a:latin typeface="Times New Roman" panose="02020603050405020304" pitchFamily="18" charset="0"/>
                <a:cs typeface="Times New Roman" panose="02020603050405020304" pitchFamily="18" charset="0"/>
              </a:rPr>
              <a:t>Load the CSV files from the specified folder and combine them into a single </a:t>
            </a:r>
            <a:r>
              <a:rPr lang="en-US" b="0" i="0" dirty="0" err="1">
                <a:solidFill>
                  <a:srgbClr val="212121"/>
                </a:solidFill>
                <a:effectLst/>
                <a:highlight>
                  <a:srgbClr val="FFFFFF"/>
                </a:highlight>
                <a:latin typeface="Times New Roman" panose="02020603050405020304" pitchFamily="18" charset="0"/>
                <a:cs typeface="Times New Roman" panose="02020603050405020304" pitchFamily="18" charset="0"/>
              </a:rPr>
              <a:t>DataFrame</a:t>
            </a:r>
            <a:r>
              <a:rPr lang="en-US" b="0" i="0" dirty="0">
                <a:solidFill>
                  <a:srgbClr val="212121"/>
                </a:solidFill>
                <a:effectLst/>
                <a:highlight>
                  <a:srgbClr val="FFFFFF"/>
                </a:highlight>
                <a:latin typeface="Times New Roman" panose="02020603050405020304" pitchFamily="18" charset="0"/>
                <a:cs typeface="Times New Roman" panose="02020603050405020304" pitchFamily="18" charset="0"/>
              </a:rPr>
              <a:t>.</a:t>
            </a:r>
          </a:p>
          <a:p>
            <a:pPr marL="285750" indent="-285750" algn="just">
              <a:buFont typeface="Arial" panose="020B0604020202020204" pitchFamily="34" charset="0"/>
              <a:buChar char="•"/>
            </a:pPr>
            <a:r>
              <a:rPr lang="en-US" b="0" i="0" dirty="0">
                <a:solidFill>
                  <a:srgbClr val="212121"/>
                </a:solidFill>
                <a:effectLst/>
                <a:highlight>
                  <a:srgbClr val="FFFFFF"/>
                </a:highlight>
                <a:latin typeface="Times New Roman" panose="02020603050405020304" pitchFamily="18" charset="0"/>
                <a:cs typeface="Times New Roman" panose="02020603050405020304" pitchFamily="18" charset="0"/>
              </a:rPr>
              <a:t>Clean the data by excluding rows with headers and missing values.</a:t>
            </a:r>
          </a:p>
          <a:p>
            <a:pPr marL="285750" indent="-285750" algn="just">
              <a:buFont typeface="Arial" panose="020B0604020202020204" pitchFamily="34" charset="0"/>
              <a:buChar char="•"/>
            </a:pPr>
            <a:r>
              <a:rPr lang="en-US" b="0" i="0" dirty="0">
                <a:solidFill>
                  <a:srgbClr val="212121"/>
                </a:solidFill>
                <a:effectLst/>
                <a:highlight>
                  <a:srgbClr val="FFFFFF"/>
                </a:highlight>
                <a:latin typeface="Times New Roman" panose="02020603050405020304" pitchFamily="18" charset="0"/>
                <a:cs typeface="Times New Roman" panose="02020603050405020304" pitchFamily="18" charset="0"/>
              </a:rPr>
              <a:t>Extract features such as year, month, hour, and city from the data.</a:t>
            </a:r>
          </a:p>
          <a:p>
            <a:pPr marL="285750" indent="-285750" algn="just">
              <a:buFont typeface="Arial" panose="020B0604020202020204" pitchFamily="34" charset="0"/>
              <a:buChar char="•"/>
            </a:pPr>
            <a:r>
              <a:rPr lang="en-US" b="0" i="0" dirty="0">
                <a:solidFill>
                  <a:srgbClr val="212121"/>
                </a:solidFill>
                <a:effectLst/>
                <a:highlight>
                  <a:srgbClr val="FFFFFF"/>
                </a:highlight>
                <a:latin typeface="Times New Roman" panose="02020603050405020304" pitchFamily="18" charset="0"/>
                <a:cs typeface="Times New Roman" panose="02020603050405020304" pitchFamily="18" charset="0"/>
              </a:rPr>
              <a:t>Analyze the data with histograms, boxplots, and bar charts.</a:t>
            </a:r>
          </a:p>
          <a:p>
            <a:pPr marL="285750" indent="-285750" algn="just">
              <a:buFont typeface="Arial" panose="020B0604020202020204" pitchFamily="34" charset="0"/>
              <a:buChar char="•"/>
            </a:pPr>
            <a:r>
              <a:rPr lang="en-US" b="0" i="0" dirty="0">
                <a:solidFill>
                  <a:srgbClr val="212121"/>
                </a:solidFill>
                <a:effectLst/>
                <a:highlight>
                  <a:srgbClr val="FFFFFF"/>
                </a:highlight>
                <a:latin typeface="Times New Roman" panose="02020603050405020304" pitchFamily="18" charset="0"/>
                <a:cs typeface="Times New Roman" panose="02020603050405020304" pitchFamily="18" charset="0"/>
              </a:rPr>
              <a:t>Examine sales patterns across different time periods and cities.</a:t>
            </a:r>
          </a:p>
          <a:p>
            <a:pPr marL="285750" indent="-285750" algn="just">
              <a:buFont typeface="Arial" panose="020B0604020202020204" pitchFamily="34" charset="0"/>
              <a:buChar char="•"/>
            </a:pPr>
            <a:r>
              <a:rPr lang="en-US" b="0" i="0" dirty="0">
                <a:solidFill>
                  <a:srgbClr val="212121"/>
                </a:solidFill>
                <a:effectLst/>
                <a:highlight>
                  <a:srgbClr val="FFFFFF"/>
                </a:highlight>
                <a:latin typeface="Times New Roman" panose="02020603050405020304" pitchFamily="18" charset="0"/>
                <a:cs typeface="Times New Roman" panose="02020603050405020304" pitchFamily="18" charset="0"/>
              </a:rPr>
              <a:t>Calculate monthly and yearly probabilities for specific products.</a:t>
            </a:r>
          </a:p>
        </p:txBody>
      </p:sp>
      <p:grpSp>
        <p:nvGrpSpPr>
          <p:cNvPr id="5" name="Group 4">
            <a:extLst>
              <a:ext uri="{FF2B5EF4-FFF2-40B4-BE49-F238E27FC236}">
                <a16:creationId xmlns:a16="http://schemas.microsoft.com/office/drawing/2014/main"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
        <p:nvSpPr>
          <p:cNvPr id="4" name="Rectangle: Rounded Corners 3">
            <a:extLst>
              <a:ext uri="{FF2B5EF4-FFF2-40B4-BE49-F238E27FC236}">
                <a16:creationId xmlns:a16="http://schemas.microsoft.com/office/drawing/2014/main" id="{82D0AC28-BBC4-8A6E-768E-D5CFEBEBF91B}"/>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spTree>
    <p:extLst>
      <p:ext uri="{BB962C8B-B14F-4D97-AF65-F5344CB8AC3E}">
        <p14:creationId xmlns:p14="http://schemas.microsoft.com/office/powerpoint/2010/main" val="598422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sp>
        <p:nvSpPr>
          <p:cNvPr id="3" name="Rectangle: Rounded Corners 2">
            <a:extLst>
              <a:ext uri="{FF2B5EF4-FFF2-40B4-BE49-F238E27FC236}">
                <a16:creationId xmlns:a16="http://schemas.microsoft.com/office/drawing/2014/main" id="{99E256C9-2AD8-80C1-1EA8-D206D11D2836}"/>
              </a:ext>
            </a:extLst>
          </p:cNvPr>
          <p:cNvSpPr/>
          <p:nvPr/>
        </p:nvSpPr>
        <p:spPr>
          <a:xfrm>
            <a:off x="130545" y="56028"/>
            <a:ext cx="6361695" cy="387105"/>
          </a:xfrm>
          <a:prstGeom prst="roundRect">
            <a:avLst/>
          </a:prstGeom>
          <a:solidFill>
            <a:srgbClr val="22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lumMod val="95000"/>
                  </a:schemeClr>
                </a:solidFill>
              </a:rPr>
              <a:t>E-Commerce Analysis</a:t>
            </a:r>
            <a:endParaRPr lang="en-US" sz="2000" b="1" dirty="0">
              <a:solidFill>
                <a:schemeClr val="bg1">
                  <a:lumMod val="95000"/>
                </a:schemeClr>
              </a:solidFill>
            </a:endParaRPr>
          </a:p>
        </p:txBody>
      </p:sp>
      <p:pic>
        <p:nvPicPr>
          <p:cNvPr id="7" name="Picture 6"/>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304303" y="737191"/>
            <a:ext cx="2387659" cy="4295553"/>
          </a:xfrm>
          <a:prstGeom prst="rect">
            <a:avLst/>
          </a:prstGeom>
          <a:noFill/>
          <a:ln>
            <a:noFill/>
          </a:ln>
        </p:spPr>
      </p:pic>
    </p:spTree>
    <p:extLst>
      <p:ext uri="{BB962C8B-B14F-4D97-AF65-F5344CB8AC3E}">
        <p14:creationId xmlns:p14="http://schemas.microsoft.com/office/powerpoint/2010/main" val="19137950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6559A34-456E-49A1-8157-9E3D18BFAD36}">
  <ds:schemaRef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schemas.microsoft.com/office/2006/metadata/properties"/>
    <ds:schemaRef ds:uri="c0fa2617-96bd-425d-8578-e93563fe37c5"/>
    <ds:schemaRef ds:uri="http://purl.org/dc/terms/"/>
    <ds:schemaRef ds:uri="9162bd5b-4ed9-4da3-b376-05204580ba3f"/>
    <ds:schemaRef ds:uri="http://www.w3.org/XML/1998/namespace"/>
    <ds:schemaRef ds:uri="http://purl.org/dc/elements/1.1/"/>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634</TotalTime>
  <Words>875</Words>
  <Application>Microsoft Office PowerPoint</Application>
  <PresentationFormat>On-screen Show (16:9)</PresentationFormat>
  <Paragraphs>105</Paragraphs>
  <Slides>18</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Times New Roman</vt: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sathya mohan</cp:lastModifiedBy>
  <cp:revision>178</cp:revision>
  <dcterms:modified xsi:type="dcterms:W3CDTF">2024-04-17T20:28:37Z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